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09" r:id="rId22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25" Type="http://schemas.openxmlformats.org/officeDocument/2006/relationships/slide" Target="slides/slide15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7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Google Shape;5138;g33c5e4031bd_0_100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9" name="Google Shape;5139;g33c5e4031bd_0_10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54.xml"/></Relationships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p722"/>
          <p:cNvSpPr txBox="1"/>
          <p:nvPr>
            <p:ph type="title"/>
          </p:nvPr>
        </p:nvSpPr>
        <p:spPr>
          <a:xfrm>
            <a:off x="457200" y="154483"/>
            <a:ext cx="82296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Object of the preposition</a:t>
            </a:r>
            <a:endParaRPr/>
          </a:p>
        </p:txBody>
      </p:sp>
      <p:sp>
        <p:nvSpPr>
          <p:cNvPr id="5142" name="Google Shape;5142;p722"/>
          <p:cNvSpPr txBox="1"/>
          <p:nvPr>
            <p:ph idx="1" type="body"/>
          </p:nvPr>
        </p:nvSpPr>
        <p:spPr>
          <a:xfrm>
            <a:off x="457200" y="1095374"/>
            <a:ext cx="8229600" cy="25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Almost always </a:t>
            </a:r>
            <a:r>
              <a:rPr lang="zh-CN">
                <a:solidFill>
                  <a:srgbClr val="FF0000"/>
                </a:solidFill>
              </a:rPr>
              <a:t>the first noun or pronoun after the preposition</a:t>
            </a:r>
            <a:r>
              <a:rPr lang="zh-CN"/>
              <a:t>.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Last word in the prepositional phrase.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A</a:t>
            </a:r>
            <a:r>
              <a:rPr lang="zh-CN">
                <a:solidFill>
                  <a:schemeClr val="dk1"/>
                </a:solidFill>
              </a:rPr>
              <a:t>fter </a:t>
            </a:r>
            <a:r>
              <a:rPr lang="zh-CN">
                <a:solidFill>
                  <a:srgbClr val="FF0000"/>
                </a:solidFill>
              </a:rPr>
              <a:t>dinner </a:t>
            </a:r>
            <a:r>
              <a:rPr lang="zh-CN"/>
              <a:t>let’s get an ice cream cone.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000000"/>
                </a:solidFill>
              </a:rPr>
              <a:t>beside the</a:t>
            </a:r>
            <a:r>
              <a:rPr lang="zh-CN">
                <a:solidFill>
                  <a:srgbClr val="FF0000"/>
                </a:solidFill>
              </a:rPr>
              <a:t>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000000"/>
                </a:solidFill>
              </a:rPr>
              <a:t>toward the</a:t>
            </a:r>
            <a:r>
              <a:rPr lang="zh-CN">
                <a:solidFill>
                  <a:srgbClr val="FF0000"/>
                </a:solidFill>
              </a:rPr>
              <a:t>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000000"/>
                </a:solidFill>
              </a:rPr>
              <a:t>like a</a:t>
            </a:r>
            <a:r>
              <a:rPr lang="zh-CN">
                <a:solidFill>
                  <a:srgbClr val="FF0000"/>
                </a:solidFill>
              </a:rPr>
              <a:t> frog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